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306" r:id="rId5"/>
    <p:sldId id="320" r:id="rId6"/>
    <p:sldId id="310" r:id="rId7"/>
    <p:sldId id="311" r:id="rId8"/>
    <p:sldId id="312" r:id="rId9"/>
    <p:sldId id="313" r:id="rId10"/>
    <p:sldId id="307" r:id="rId11"/>
    <p:sldId id="315" r:id="rId12"/>
    <p:sldId id="325" r:id="rId13"/>
    <p:sldId id="326" r:id="rId14"/>
    <p:sldId id="327" r:id="rId15"/>
    <p:sldId id="328" r:id="rId16"/>
    <p:sldId id="329" r:id="rId17"/>
    <p:sldId id="330" r:id="rId18"/>
    <p:sldId id="308" r:id="rId19"/>
    <p:sldId id="31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6" r:id="rId29"/>
    <p:sldId id="319" r:id="rId30"/>
    <p:sldId id="345" r:id="rId31"/>
    <p:sldId id="318" r:id="rId3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AF"/>
    <a:srgbClr val="FFFFFF"/>
    <a:srgbClr val="9A9B9D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21" autoAdjust="0"/>
    <p:restoredTop sz="95161" autoAdjust="0"/>
  </p:normalViewPr>
  <p:slideViewPr>
    <p:cSldViewPr snapToGrid="0" showGuides="1">
      <p:cViewPr varScale="1">
        <p:scale>
          <a:sx n="117" d="100"/>
          <a:sy n="117" d="100"/>
        </p:scale>
        <p:origin x="99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modSld modShowInfo">
      <pc:chgData name="Kasemir, Kay" userId="054400b3-7951-40c1-99c2-2a9da969a883" providerId="ADAL" clId="{C4AC3270-B16A-549E-93BE-6F71785770FC}" dt="2026-06-19T13:37:23.403" v="903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286C7E0-4D06-8D42-918C-EF3439AB7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E58020-9CFD-4342-A574-2E3B2E58994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59BE901-77FC-A745-B8BF-7F958E149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1B1342C-56AB-464B-8C7B-A533ED6DA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7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E615-E9D0-1444-9A47-C985297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D71C-0843-0D4A-BBEA-B484F4A4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C7FAE-DCA2-5A4B-8FE2-E6F059D0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597F-CAA4-2F40-A027-B70592A349D7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0B40-8B00-F543-989F-C76EE175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F973-7F7D-B740-98F0-980FA248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5C14-3C1C-2E45-957A-6920469B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aulscherrerinstitute.github.io/StreamDevice/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s.anl.gov/modules/soft/asyn/R4-38/asynDriver.html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F71C5393-9A98-3245-B4A2-996B98E195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5422" y="1233889"/>
            <a:ext cx="11303306" cy="1754326"/>
          </a:xfrm>
        </p:spPr>
        <p:txBody>
          <a:bodyPr/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EPICS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’Stream’ Device Support</a:t>
            </a:r>
          </a:p>
        </p:txBody>
      </p:sp>
      <p:sp>
        <p:nvSpPr>
          <p:cNvPr id="16385" name="Rectangle 3">
            <a:extLst>
              <a:ext uri="{FF2B5EF4-FFF2-40B4-BE49-F238E27FC236}">
                <a16:creationId xmlns:a16="http://schemas.microsoft.com/office/drawing/2014/main" id="{F829BFD2-7B63-DA40-AFE2-1D44F38698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5422" y="2988215"/>
            <a:ext cx="5492750" cy="2446338"/>
          </a:xfrm>
        </p:spPr>
        <p:txBody>
          <a:bodyPr/>
          <a:lstStyle/>
          <a:p>
            <a:pPr algn="l" eaLnBrk="1" hangingPunct="1">
              <a:buFont typeface="Symbol" pitchFamily="2" charset="2"/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Klemen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Vodopivec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Kay Kasemir</a:t>
            </a:r>
          </a:p>
          <a:p>
            <a:pPr algn="l" eaLnBrk="1" hangingPunct="1">
              <a:buFont typeface="Symbol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l" eaLnBrk="1" hangingPunct="1">
              <a:buFont typeface="Symbol" pitchFamily="2" charset="2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July </a:t>
            </a:r>
            <a:r>
              <a:rPr lang="en-US" altLang="en-US" sz="1600" dirty="0">
                <a:ea typeface="ＭＳ Ｐゴシック" panose="020B0600070205080204" pitchFamily="34" charset="-128"/>
              </a:rPr>
              <a:t>2026</a:t>
            </a:r>
          </a:p>
          <a:p>
            <a:pPr algn="l" eaLnBrk="1" hangingPunct="1">
              <a:buFont typeface="Symbol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7EF59-4C84-5649-AE90-F9945CF6DD9A}"/>
              </a:ext>
            </a:extLst>
          </p:cNvPr>
          <p:cNvSpPr txBox="1"/>
          <p:nvPr/>
        </p:nvSpPr>
        <p:spPr>
          <a:xfrm>
            <a:off x="890954" y="47126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21641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018622"/>
            <a:ext cx="3936693" cy="2853368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60"/>
            <a:ext cx="3936693" cy="946072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2313932"/>
            <a:ext cx="3936693" cy="803842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508404"/>
            <a:ext cx="2306198" cy="1090669"/>
          </a:xfrm>
          <a:prstGeom prst="wedgeRoundRectCallout">
            <a:avLst>
              <a:gd name="adj1" fmla="val -55228"/>
              <a:gd name="adj2" fmla="val 11300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186030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60"/>
            <a:ext cx="3936693" cy="167318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3041046"/>
            <a:ext cx="3936693" cy="2136882"/>
          </a:xfrm>
          <a:prstGeom prst="roundRect">
            <a:avLst>
              <a:gd name="adj" fmla="val 7903"/>
            </a:avLst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1211854"/>
            <a:ext cx="2306198" cy="1090669"/>
          </a:xfrm>
          <a:prstGeom prst="wedgeRoundRectCallout">
            <a:avLst>
              <a:gd name="adj1" fmla="val -55228"/>
              <a:gd name="adj2" fmla="val 11300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Function definition and implementation in curly brackets</a:t>
            </a:r>
          </a:p>
        </p:txBody>
      </p:sp>
    </p:spTree>
    <p:extLst>
      <p:ext uri="{BB962C8B-B14F-4D97-AF65-F5344CB8AC3E}">
        <p14:creationId xmlns:p14="http://schemas.microsoft.com/office/powerpoint/2010/main" val="420096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944038"/>
            <a:ext cx="3936693" cy="1927951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088403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0D31-F854-2547-A335-E627AEC9989A}"/>
              </a:ext>
            </a:extLst>
          </p:cNvPr>
          <p:cNvSpPr/>
          <p:nvPr/>
        </p:nvSpPr>
        <p:spPr>
          <a:xfrm>
            <a:off x="1916935" y="3338112"/>
            <a:ext cx="1894901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1441450" y="3429000"/>
            <a:ext cx="475485" cy="51503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39C02B9-9918-F64F-8EFB-061ECFA018C3}"/>
              </a:ext>
            </a:extLst>
          </p:cNvPr>
          <p:cNvSpPr/>
          <p:nvPr/>
        </p:nvSpPr>
        <p:spPr>
          <a:xfrm>
            <a:off x="2774566" y="1599595"/>
            <a:ext cx="3356322" cy="2520713"/>
          </a:xfrm>
          <a:prstGeom prst="wedgeRoundRectCallout">
            <a:avLst>
              <a:gd name="adj1" fmla="val -75207"/>
              <a:gd name="adj2" fmla="val 335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Commands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out</a:t>
            </a:r>
            <a:r>
              <a:rPr lang="en-US" dirty="0">
                <a:solidFill>
                  <a:schemeClr val="tx1"/>
                </a:solidFill>
              </a:rPr>
              <a:t> for send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 for receive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Other commands: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wait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disconnect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exec</a:t>
            </a:r>
          </a:p>
        </p:txBody>
      </p:sp>
    </p:spTree>
    <p:extLst>
      <p:ext uri="{BB962C8B-B14F-4D97-AF65-F5344CB8AC3E}">
        <p14:creationId xmlns:p14="http://schemas.microsoft.com/office/powerpoint/2010/main" val="21236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944038"/>
            <a:ext cx="3936693" cy="1927951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297723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0D31-F854-2547-A335-E627AEC9989A}"/>
              </a:ext>
            </a:extLst>
          </p:cNvPr>
          <p:cNvSpPr/>
          <p:nvPr/>
        </p:nvSpPr>
        <p:spPr>
          <a:xfrm>
            <a:off x="2544896" y="3338112"/>
            <a:ext cx="1266940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9C174-F61D-BB41-B212-B75051595486}"/>
              </a:ext>
            </a:extLst>
          </p:cNvPr>
          <p:cNvSpPr/>
          <p:nvPr/>
        </p:nvSpPr>
        <p:spPr>
          <a:xfrm>
            <a:off x="947147" y="3665582"/>
            <a:ext cx="1266940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2176749" y="3686541"/>
            <a:ext cx="368147" cy="34326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CF7248-6082-B849-B477-304FBC2F5E38}"/>
              </a:ext>
            </a:extLst>
          </p:cNvPr>
          <p:cNvSpPr/>
          <p:nvPr/>
        </p:nvSpPr>
        <p:spPr>
          <a:xfrm>
            <a:off x="3451871" y="1619938"/>
            <a:ext cx="2602431" cy="2035757"/>
          </a:xfrm>
          <a:prstGeom prst="wedgeRoundRectCallout">
            <a:avLst>
              <a:gd name="adj1" fmla="val -83413"/>
              <a:gd name="adj2" fmla="val 5846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Format converters start with % - similar to </a:t>
            </a:r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() syntax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%f for floating point number</a:t>
            </a:r>
          </a:p>
        </p:txBody>
      </p:sp>
    </p:spTree>
    <p:extLst>
      <p:ext uri="{BB962C8B-B14F-4D97-AF65-F5344CB8AC3E}">
        <p14:creationId xmlns:p14="http://schemas.microsoft.com/office/powerpoint/2010/main" val="137006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4815053"/>
            <a:ext cx="3936693" cy="105693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548915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1492210" y="3916774"/>
            <a:ext cx="1894901" cy="993278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39C02B9-9918-F64F-8EFB-061ECFA018C3}"/>
              </a:ext>
            </a:extLst>
          </p:cNvPr>
          <p:cNvSpPr/>
          <p:nvPr/>
        </p:nvSpPr>
        <p:spPr>
          <a:xfrm>
            <a:off x="4157447" y="3042233"/>
            <a:ext cx="2880305" cy="1486960"/>
          </a:xfrm>
          <a:prstGeom prst="wedgeRoundRectCallout">
            <a:avLst>
              <a:gd name="adj1" fmla="val -75207"/>
              <a:gd name="adj2" fmla="val 335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Exception handling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mismatch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writetimeout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replytimeout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readtimeout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# Commented out for demo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#disconnect;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87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C7228B0-1105-984C-B975-26623C001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IOC Startup File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89AB9C1-A7ED-5040-A0FC-D181398F7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081" y="1322212"/>
            <a:ext cx="9165690" cy="4737065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epicsEnvSet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("STREAM_PROTOCOL_PATH", "path/to/proto/files")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drvAsynIPPortConfigure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("NC", "127.0.0.1:6543")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﻿# What to log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ASYN_TRACE_ERROR     0x0001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ASYN_TRACEIO_DEVICE  0x0002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ASYN_TRACEIO_FILTER  0x0004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ASYN_TRACEIO_DRIVER  0x0008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ASYN_TRACE_FLOW      0x0010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ASYN_TRACE_WARNING   0x0020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asynSetTraceMask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("NC", 0, 0xE)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How to show the logged text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ASYN_TRACEIO_NODATA 0x0000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ASYN_TRACEIO_ASCII  0x0001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ASYN_TRACEIO_ESCAPE 0x0002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ASYN_TRACEIO_HEX    0x0004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asynSetTraceIOMask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("NC", 0, 6)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/stream-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demo.db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DE10-D052-DB43-8550-3353504CDEE8}"/>
              </a:ext>
            </a:extLst>
          </p:cNvPr>
          <p:cNvSpPr txBox="1"/>
          <p:nvPr/>
        </p:nvSpPr>
        <p:spPr>
          <a:xfrm>
            <a:off x="661123" y="941864"/>
            <a:ext cx="31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iocdemo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st.cmd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7A3AD-8A9D-C14C-AA3C-12C4F7BB656C}"/>
              </a:ext>
            </a:extLst>
          </p:cNvPr>
          <p:cNvSpPr txBox="1"/>
          <p:nvPr/>
        </p:nvSpPr>
        <p:spPr>
          <a:xfrm>
            <a:off x="4278087" y="6241774"/>
            <a:ext cx="73501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/examples/07_stream/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iocBoot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iocdemo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36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B3476D9-49BC-614F-ABA2-B6B417757AEB}"/>
              </a:ext>
            </a:extLst>
          </p:cNvPr>
          <p:cNvSpPr/>
          <p:nvPr/>
        </p:nvSpPr>
        <p:spPr>
          <a:xfrm>
            <a:off x="8086381" y="1485049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8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C837F94-A4D2-4E43-83EB-7FBB9410A3F3}"/>
              </a:ext>
            </a:extLst>
          </p:cNvPr>
          <p:cNvSpPr/>
          <p:nvPr/>
        </p:nvSpPr>
        <p:spPr>
          <a:xfrm rot="10800000">
            <a:off x="8085604" y="2098730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9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1D77A1-36FD-AF46-BD93-2B0BA3A30B67}"/>
              </a:ext>
            </a:extLst>
          </p:cNvPr>
          <p:cNvSpPr/>
          <p:nvPr/>
        </p:nvSpPr>
        <p:spPr>
          <a:xfrm>
            <a:off x="8085604" y="2639983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0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96C4-72FC-0A49-B797-3E11DCB3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“streaming”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BFDC-2C3D-0F44-9009-5888B349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0" y="1408538"/>
            <a:ext cx="11419468" cy="4040923"/>
          </a:xfrm>
        </p:spPr>
        <p:txBody>
          <a:bodyPr/>
          <a:lstStyle/>
          <a:p>
            <a:r>
              <a:rPr lang="en-US" dirty="0"/>
              <a:t>Text (ASCII) bi-directional protocol</a:t>
            </a:r>
          </a:p>
          <a:p>
            <a:r>
              <a:rPr lang="en-US" dirty="0"/>
              <a:t>(Usually) one connection per device</a:t>
            </a:r>
          </a:p>
          <a:p>
            <a:r>
              <a:rPr lang="en-US" dirty="0"/>
              <a:t>Command &amp; response</a:t>
            </a:r>
          </a:p>
          <a:p>
            <a:pPr lvl="1"/>
            <a:r>
              <a:rPr lang="en-US" dirty="0"/>
              <a:t>What is the current temperature in Kelvin on channel A?</a:t>
            </a:r>
          </a:p>
          <a:p>
            <a:pPr marL="403225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KRDG? A\n</a:t>
            </a:r>
          </a:p>
          <a:p>
            <a:pPr lvl="1"/>
            <a:r>
              <a:rPr lang="en-US" dirty="0"/>
              <a:t>Reply</a:t>
            </a:r>
          </a:p>
          <a:p>
            <a:pPr marL="403225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+077.350E+0\n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Serial (RS-232, RS485), Networked (TCP), GPIB (IEEE-488)</a:t>
            </a:r>
          </a:p>
          <a:p>
            <a:pPr marL="0" indent="0">
              <a:buNone/>
            </a:pPr>
            <a:b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en-US" altLang="en-US" dirty="0">
                <a:ea typeface="ＭＳ Ｐゴシック" panose="020B0600070205080204" pitchFamily="34" charset="-128"/>
              </a:rPr>
              <a:t>Handled by EPICS “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4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4785DA8-3E35-F24A-A8DC-07E1BE8F54B7}"/>
              </a:ext>
            </a:extLst>
          </p:cNvPr>
          <p:cNvSpPr/>
          <p:nvPr/>
        </p:nvSpPr>
        <p:spPr>
          <a:xfrm rot="10800000">
            <a:off x="8085604" y="3198375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  <a:endParaRPr lang="en-US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BF7231-06E8-2447-AAF7-334DF34CC9A1}"/>
              </a:ext>
            </a:extLst>
          </p:cNvPr>
          <p:cNvSpPr/>
          <p:nvPr/>
        </p:nvSpPr>
        <p:spPr>
          <a:xfrm>
            <a:off x="8085604" y="3794917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3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</p:spTree>
    <p:extLst>
      <p:ext uri="{BB962C8B-B14F-4D97-AF65-F5344CB8AC3E}">
        <p14:creationId xmlns:p14="http://schemas.microsoft.com/office/powerpoint/2010/main" val="1913241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16:18:36.519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E39F7B-AA5F-1348-9C48-107ACAFDC92F}"/>
              </a:ext>
            </a:extLst>
          </p:cNvPr>
          <p:cNvSpPr/>
          <p:nvPr/>
        </p:nvSpPr>
        <p:spPr>
          <a:xfrm>
            <a:off x="8085604" y="4701469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34</a:t>
            </a: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16:18:36.519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16:18:36.893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34\n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33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16:18:36.893 NC B: Input "34" mismatch after 0 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16:18:36.893 NC B: got "34" where "B " was expected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1A8A8C7-1C9B-744F-B3BD-1285C49BBC5C}"/>
              </a:ext>
            </a:extLst>
          </p:cNvPr>
          <p:cNvSpPr/>
          <p:nvPr/>
        </p:nvSpPr>
        <p:spPr>
          <a:xfrm rot="10800000">
            <a:off x="8085603" y="5141597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1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63E2-70EF-044E-B7AA-2947C23E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D679-9EC6-7C4F-B1B5-8809A2C5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how IOC once asks for “CURRENT?” at startup</a:t>
            </a:r>
          </a:p>
          <a:p>
            <a:r>
              <a:rPr lang="en-US" dirty="0"/>
              <a:t>Later, writing to “current” record will write that value to device</a:t>
            </a:r>
          </a:p>
          <a:p>
            <a:r>
              <a:rPr lang="en-US" dirty="0"/>
              <a:t>Device might at any time send “A {some number}”</a:t>
            </a:r>
          </a:p>
        </p:txBody>
      </p:sp>
    </p:spTree>
    <p:extLst>
      <p:ext uri="{BB962C8B-B14F-4D97-AF65-F5344CB8AC3E}">
        <p14:creationId xmlns:p14="http://schemas.microsoft.com/office/powerpoint/2010/main" val="3401907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88D5BD5-02AD-9D49-BADB-41CC1AE7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 in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Manual (online)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B6AD539-5378-2741-9952-55CEA06F1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7" y="1100673"/>
            <a:ext cx="11720513" cy="5648469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Formats supported by record type</a:t>
            </a:r>
          </a:p>
          <a:p>
            <a:pPr lvl="1"/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ai, </a:t>
            </a:r>
            <a:r>
              <a:rPr lang="en-US" altLang="en-US" sz="20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ao</a:t>
            </a:r>
            <a:r>
              <a:rPr lang="en-US" altLang="en-US" sz="2000" dirty="0">
                <a:ea typeface="ＭＳ Ｐゴシック" panose="020B0600070205080204" pitchFamily="34" charset="-128"/>
              </a:rPr>
              <a:t>			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%d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</a:t>
            </a:r>
            <a:r>
              <a:rPr lang="en-US" altLang="en-US" sz="20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integer,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%f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floating point,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%.3f </a:t>
            </a:r>
            <a:r>
              <a:rPr lang="en-US" altLang="en-US" sz="2000" dirty="0">
                <a:ea typeface="ＭＳ Ｐゴシック" panose="020B0600070205080204" pitchFamily="34" charset="-128"/>
              </a:rPr>
              <a:t>for 3 digits</a:t>
            </a:r>
          </a:p>
          <a:p>
            <a:pPr lvl="1"/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bi, </a:t>
            </a:r>
            <a:r>
              <a:rPr lang="en-US" altLang="en-US" sz="20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bo</a:t>
            </a:r>
            <a:r>
              <a:rPr lang="en-US" altLang="en-US" sz="2000" dirty="0">
                <a:ea typeface="ＭＳ Ｐゴシック" panose="020B0600070205080204" pitchFamily="34" charset="-128"/>
              </a:rPr>
              <a:t>			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%d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</a:t>
            </a:r>
            <a:r>
              <a:rPr lang="en-US" altLang="en-US" sz="20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enum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index,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ZNAM/ONAM label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Numeric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waveform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%d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</a:t>
            </a:r>
            <a:r>
              <a:rPr lang="en-US" altLang="en-US" sz="20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%f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read elements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char waveform	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read until whitespace,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%#s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read until `null</a:t>
            </a:r>
            <a:r>
              <a:rPr lang="en-US" altLang="en-US" sz="2000">
                <a:ea typeface="ＭＳ Ｐゴシック" panose="020B0600070205080204" pitchFamily="34" charset="-128"/>
              </a:rPr>
              <a:t>` character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Can handle tricky protocols</a:t>
            </a:r>
          </a:p>
          <a:p>
            <a:pPr lvl="1"/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Value skipping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ie</a:t>
            </a:r>
            <a:r>
              <a:rPr lang="en-US" altLang="en-US" sz="2000" dirty="0">
                <a:ea typeface="ＭＳ Ｐゴシック" panose="020B0600070205080204" pitchFamily="34" charset="-128"/>
              </a:rPr>
              <a:t>. ROI 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%*d %d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Multi-line messages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Checksums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Format converters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https://paulscherrerinstitute.github.io/StreamDevice/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5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88D5BD5-02AD-9D49-BADB-41CC1AE7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 for connection details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B6AD539-5378-2741-9952-55CEA06F1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0819" y="1070856"/>
            <a:ext cx="10560946" cy="5167924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drvAsynSerialPortConfigure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Baud, bits, parity, stop etc.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drvAsynIPPortConfigure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Hostname and port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è"/>
            </a:pP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https://epics.anl.gov/modules/soft/asyn/</a:t>
            </a:r>
          </a:p>
          <a:p>
            <a:pPr>
              <a:buFont typeface="Wingdings" pitchFamily="2" charset="2"/>
              <a:buChar char="è"/>
            </a:pPr>
            <a:endParaRPr lang="en-US" altLang="en-US" sz="2400" dirty="0">
              <a:ea typeface="ＭＳ Ｐゴシック" panose="020B0600070205080204" pitchFamily="34" charset="-128"/>
              <a:hlinkClick r:id="rId2"/>
            </a:endParaRPr>
          </a:p>
          <a:p>
            <a:pPr>
              <a:buFont typeface="Wingdings" pitchFamily="2" charset="2"/>
              <a:buChar char="è"/>
            </a:pP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https://epics.anl.gov/modules/soft/asyn/R4-38/asynDriver.html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77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9EDFED9-EAF6-9E46-8B9D-C8AA8585D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15CF24E-A962-7A42-B33F-86F0FC8A1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284288"/>
            <a:ext cx="8229600" cy="4603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Allows you to concentrate on the protocol,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handles the rest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Threads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Parse results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Update record’s value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alarm state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62BE00-B2D7-EA44-BC75-38D7C730B4EB}"/>
              </a:ext>
            </a:extLst>
          </p:cNvPr>
          <p:cNvSpPr txBox="1">
            <a:spLocks/>
          </p:cNvSpPr>
          <p:nvPr/>
        </p:nvSpPr>
        <p:spPr bwMode="auto">
          <a:xfrm>
            <a:off x="6669088" y="2503488"/>
            <a:ext cx="3054350" cy="307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r="30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None/>
              <a:defRPr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en-US" altLang="ja-JP" sz="2800" b="1">
                <a:solidFill>
                  <a:srgbClr val="00B050"/>
                </a:solidFill>
              </a:rPr>
              <a:t>demo.proto</a:t>
            </a:r>
            <a:r>
              <a:rPr lang="ja-JP" altLang="en-US" sz="2800" b="1">
                <a:solidFill>
                  <a:srgbClr val="000000"/>
                </a:solidFill>
              </a:rPr>
              <a:t>”</a:t>
            </a:r>
            <a:br>
              <a:rPr lang="en-US" altLang="ja-JP" sz="2800" b="1">
                <a:solidFill>
                  <a:srgbClr val="000000"/>
                </a:solidFill>
              </a:rPr>
            </a:br>
            <a:br>
              <a:rPr lang="en-US" altLang="ja-JP" sz="2800" b="1">
                <a:solidFill>
                  <a:srgbClr val="000000"/>
                </a:solidFill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Terminator = 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CR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FF0000"/>
                </a:solidFill>
                <a:latin typeface="Courier New" panose="02070309020205020404" pitchFamily="49" charset="0"/>
              </a:rPr>
              <a:t>getTempA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  out "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KRDG? A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";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  in "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%f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";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2800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7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706A899-F294-514A-A3FF-244048788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Examples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6B5B8EE-0CA2-4D4A-8C0A-99CC49982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863600"/>
            <a:ext cx="8121650" cy="5410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Temperature controllers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Lakeshore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Omega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Vacuum pumps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Varian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Power supplies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Agilent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Spellman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Moxa (</a:t>
            </a:r>
            <a:r>
              <a:rPr lang="en-US" altLang="en-US" dirty="0" err="1">
                <a:ea typeface="ＭＳ Ｐゴシック" panose="020B0600070205080204" pitchFamily="34" charset="-128"/>
              </a:rPr>
              <a:t>modbus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profinet</a:t>
            </a:r>
            <a:r>
              <a:rPr lang="en-US" altLang="en-US" dirty="0">
                <a:ea typeface="ＭＳ Ｐゴシック" panose="020B0600070205080204" pitchFamily="34" charset="-128"/>
              </a:rPr>
              <a:t>, serial, etc.)</a:t>
            </a:r>
          </a:p>
        </p:txBody>
      </p:sp>
    </p:spTree>
    <p:extLst>
      <p:ext uri="{BB962C8B-B14F-4D97-AF65-F5344CB8AC3E}">
        <p14:creationId xmlns:p14="http://schemas.microsoft.com/office/powerpoint/2010/main" val="226778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DA407FD-733E-EE4F-A218-138E0293F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Pro/Cons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C56BF84-27D0-604B-AC96-AC4AA2850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49" y="838199"/>
            <a:ext cx="9248637" cy="54830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Seems easy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Human-readable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Testable with minicom, telnet, </a:t>
            </a:r>
            <a:r>
              <a:rPr lang="en-US" altLang="en-US" dirty="0" err="1">
                <a:ea typeface="ＭＳ Ｐゴシック" panose="020B0600070205080204" pitchFamily="34" charset="-128"/>
              </a:rPr>
              <a:t>nc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HyperTerm</a:t>
            </a:r>
            <a:r>
              <a:rPr lang="en-US" altLang="en-US" dirty="0">
                <a:ea typeface="ＭＳ Ｐゴシック" panose="020B0600070205080204" pitchFamily="34" charset="-128"/>
              </a:rPr>
              <a:t>, Putty,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Create Visual Basic, LabVIEW, Python …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demo in no time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beware!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Speed and Terminators (CR, LF, CR/LF, …) can magically change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Was set to something, then device power-cycled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Must handle timeouts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t just hang!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Must handle errors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t read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MODEL 340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as 340 Kelvin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22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1BD926-894D-CE4E-BBBE-CBEAC25C6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</a:t>
            </a:r>
            <a:r>
              <a:rPr lang="en-US" altLang="ja-JP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ja-JP" dirty="0">
                <a:ea typeface="ＭＳ Ｐゴシック" panose="020B0600070205080204" pitchFamily="34" charset="-128"/>
              </a:rPr>
              <a:t> Idea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87594C8-6F80-924F-85B7-7582AD736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832" y="1148453"/>
            <a:ext cx="3548645" cy="3073400"/>
          </a:xfrm>
          <a:noFill/>
          <a:ln>
            <a:solidFill>
              <a:srgbClr val="AEB0A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Protocol File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demo.proto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br>
              <a:rPr lang="en-US" altLang="ja-JP" dirty="0"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Terminator = 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CR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getTempA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out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KRDG? A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in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%f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BE39DD-5EB7-0045-BFA2-3A6B3AFB545C}"/>
              </a:ext>
            </a:extLst>
          </p:cNvPr>
          <p:cNvSpPr txBox="1">
            <a:spLocks/>
          </p:cNvSpPr>
          <p:nvPr/>
        </p:nvSpPr>
        <p:spPr bwMode="auto">
          <a:xfrm>
            <a:off x="4825388" y="1148453"/>
            <a:ext cx="6337468" cy="3073400"/>
          </a:xfrm>
          <a:prstGeom prst="rect">
            <a:avLst/>
          </a:prstGeom>
          <a:noFill/>
          <a:ln>
            <a:solidFill>
              <a:srgbClr val="AEB0AF"/>
            </a:solidFill>
          </a:ln>
          <a:extLst>
            <a:ext uri="{909E8E84-426E-40dd-AFC4-6F175D3DCCD1}"/>
            <a:ext uri="{91240B29-F687-4f45-9708-019B960494DF}"/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  <a:defRPr/>
            </a:pPr>
            <a:r>
              <a:rPr lang="en-US" b="0" dirty="0"/>
              <a:t>Record</a:t>
            </a:r>
            <a:br>
              <a:rPr lang="en-US" b="0" dirty="0"/>
            </a:br>
            <a:br>
              <a:rPr lang="en-US" b="0" dirty="0"/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record(ai, "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Temp:A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field(DTYP, "</a:t>
            </a:r>
            <a:r>
              <a:rPr lang="en-US" sz="1800" b="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field(INP,  "@</a:t>
            </a:r>
            <a:r>
              <a:rPr lang="en-US" sz="1800" b="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demo.proto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getTempA</a:t>
            </a:r>
            <a:r>
              <a:rPr lang="en-US" sz="18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TC1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field(EGU,  "Kelvin")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field(PREC, "2")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field(SCAN, "5 second")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782A3723-A4E9-8542-A61B-F1183AF20437}"/>
              </a:ext>
            </a:extLst>
          </p:cNvPr>
          <p:cNvSpPr txBox="1">
            <a:spLocks/>
          </p:cNvSpPr>
          <p:nvPr/>
        </p:nvSpPr>
        <p:spPr bwMode="auto">
          <a:xfrm>
            <a:off x="2077198" y="4751904"/>
            <a:ext cx="7540625" cy="1533525"/>
          </a:xfrm>
          <a:prstGeom prst="rect">
            <a:avLst/>
          </a:prstGeom>
          <a:noFill/>
          <a:ln>
            <a:solidFill>
              <a:srgbClr val="AEB0A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  <a:defRPr/>
            </a:pPr>
            <a:r>
              <a:rPr lang="en-US" altLang="en-US" b="0" dirty="0"/>
              <a:t>IOC </a:t>
            </a:r>
            <a:r>
              <a:rPr lang="en-US" altLang="en-US" b="0" dirty="0" err="1"/>
              <a:t>st.cmd</a:t>
            </a:r>
            <a:br>
              <a:rPr lang="en-US" altLang="en-US" b="0" dirty="0"/>
            </a:br>
            <a:br>
              <a:rPr lang="en-US" altLang="en-US" b="0" dirty="0"/>
            </a:br>
            <a:r>
              <a:rPr lang="en-US" altLang="en-US" sz="1800" b="0" dirty="0" err="1">
                <a:latin typeface="Courier New" panose="02070309020205020404" pitchFamily="49" charset="0"/>
              </a:rPr>
              <a:t>drvAsynIPPortConfigure</a:t>
            </a:r>
            <a:r>
              <a:rPr lang="en-US" altLang="en-US" sz="1800" b="0" dirty="0">
                <a:latin typeface="Courier New" panose="02070309020205020404" pitchFamily="49" charset="0"/>
              </a:rPr>
              <a:t> ("</a:t>
            </a:r>
            <a:r>
              <a:rPr lang="en-US" altLang="en-US" sz="1800" b="0" dirty="0">
                <a:solidFill>
                  <a:srgbClr val="C00000"/>
                </a:solidFill>
                <a:latin typeface="Courier New" panose="02070309020205020404" pitchFamily="49" charset="0"/>
              </a:rPr>
              <a:t>TC1</a:t>
            </a:r>
            <a:r>
              <a:rPr lang="en-US" altLang="en-US" sz="1800" b="0" dirty="0">
                <a:latin typeface="Courier New" panose="02070309020205020404" pitchFamily="49" charset="0"/>
              </a:rPr>
              <a:t>", "192.168.164.10:23")</a:t>
            </a:r>
          </a:p>
        </p:txBody>
      </p:sp>
    </p:spTree>
    <p:extLst>
      <p:ext uri="{BB962C8B-B14F-4D97-AF65-F5344CB8AC3E}">
        <p14:creationId xmlns:p14="http://schemas.microsoft.com/office/powerpoint/2010/main" val="125535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B948297-2B61-4344-8706-685C5468F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features</a:t>
            </a:r>
          </a:p>
        </p:txBody>
      </p:sp>
      <p:sp>
        <p:nvSpPr>
          <p:cNvPr id="21506" name="Content Placeholder 5">
            <a:extLst>
              <a:ext uri="{FF2B5EF4-FFF2-40B4-BE49-F238E27FC236}">
                <a16:creationId xmlns:a16="http://schemas.microsoft.com/office/drawing/2014/main" id="{9C28F8E1-BC30-D44F-A41C-CF88B0E94B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614" y="1432193"/>
            <a:ext cx="11419468" cy="473725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Connection management through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Automatically connect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Re-connect after disconnects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Allow many records to communicate via one 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Threading, queuing, 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Handle timeouts, errors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Put records into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alarm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Debug options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Log every byte sent/received (as part of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156940-7FA5-7BD3-725A-0AB7709820DE}"/>
              </a:ext>
            </a:extLst>
          </p:cNvPr>
          <p:cNvSpPr txBox="1">
            <a:spLocks/>
          </p:cNvSpPr>
          <p:nvPr/>
        </p:nvSpPr>
        <p:spPr bwMode="auto">
          <a:xfrm>
            <a:off x="6553200" y="2211978"/>
            <a:ext cx="5638800" cy="414234"/>
          </a:xfrm>
          <a:prstGeom prst="rect">
            <a:avLst/>
          </a:prstGeom>
          <a:solidFill>
            <a:schemeClr val="bg1"/>
          </a:solidFill>
          <a:ln>
            <a:solidFill>
              <a:srgbClr val="AEB0A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  <a:defRPr/>
            </a:pPr>
            <a:r>
              <a:rPr lang="en-US" altLang="en-US" sz="1400" b="0" dirty="0" err="1">
                <a:latin typeface="Courier New" panose="02070309020205020404" pitchFamily="49" charset="0"/>
              </a:rPr>
              <a:t>drvAsynIPPortConfigure</a:t>
            </a:r>
            <a:r>
              <a:rPr lang="en-US" altLang="en-US" sz="1400" b="0" dirty="0">
                <a:latin typeface="Courier New" panose="02070309020205020404" pitchFamily="49" charset="0"/>
              </a:rPr>
              <a:t> ("</a:t>
            </a:r>
            <a:r>
              <a:rPr lang="en-US" altLang="en-US" sz="1400" b="0" dirty="0">
                <a:solidFill>
                  <a:srgbClr val="C00000"/>
                </a:solidFill>
                <a:latin typeface="Courier New" panose="02070309020205020404" pitchFamily="49" charset="0"/>
              </a:rPr>
              <a:t>TC1</a:t>
            </a:r>
            <a:r>
              <a:rPr lang="en-US" altLang="en-US" sz="1400" b="0" dirty="0">
                <a:latin typeface="Courier New" panose="02070309020205020404" pitchFamily="49" charset="0"/>
              </a:rPr>
              <a:t>", "192.168.164.10:23")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82C1-BA5B-7192-79A2-73B7A18A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44" y="3700058"/>
            <a:ext cx="2488762" cy="6106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AEB0A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out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KRDG? A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%f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257C67-B92C-7A17-58FC-A8EB33BD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55" y="4933085"/>
            <a:ext cx="3434586" cy="8346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AEB0A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Wingdings" pitchFamily="2" charset="2"/>
              </a:rPr>
              <a:t>IOC  Device: 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KRDG? A</a:t>
            </a:r>
          </a:p>
          <a:p>
            <a:pPr marL="0" indent="0">
              <a:buNone/>
              <a:defRPr/>
            </a:pP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Wingdings" pitchFamily="2" charset="2"/>
              </a:rPr>
              <a:t>IOC  Device: 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47.11</a:t>
            </a:r>
            <a:endParaRPr lang="en-US" altLang="ja-JP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Century Gothic" panose="020B0502020202020204" pitchFamily="34" charset="0"/>
              <a:buNone/>
              <a:defRPr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D3A553-2599-3343-A4B8-FD1A5AD6F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support to IOC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AA5DB52-CE6B-2342-B371-8DF001F52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1134736"/>
            <a:ext cx="8229600" cy="4766001"/>
          </a:xfrm>
          <a:ln>
            <a:solidFill>
              <a:srgbClr val="AEB0AF"/>
            </a:solidFill>
          </a:ln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configure/RELEASE 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RELEASE.local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ASYN=/path/to/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STREAM=/path/to/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StreamDevice</a:t>
            </a:r>
            <a:endParaRPr lang="en-US" altLang="en-US" sz="2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demoApp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Makefile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drvAsynIPPort.dbd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demo_LIBS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demo_LIBS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stream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BC896-210C-2545-89F0-7190A4593F1C}"/>
              </a:ext>
            </a:extLst>
          </p:cNvPr>
          <p:cNvSpPr txBox="1"/>
          <p:nvPr/>
        </p:nvSpPr>
        <p:spPr>
          <a:xfrm>
            <a:off x="4539344" y="6241774"/>
            <a:ext cx="74567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/examples/07_stream/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demoApp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src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Makefile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243F8F1-B0FA-B241-9C8D-FDFFF62B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Database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0162D7F3-09AC-7947-98A8-F9B6BCE504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0868" y="1154149"/>
            <a:ext cx="6760018" cy="5147499"/>
          </a:xfrm>
          <a:ln>
            <a:solidFill>
              <a:srgbClr val="AEB0A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record(ai, "B")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(DTYP, "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(INP,  "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@stream-</a:t>
            </a:r>
            <a:r>
              <a:rPr lang="en-US" altLang="en-US" sz="17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demo.proto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getB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NC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(SCAN, "5 second")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record(ai, "A")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{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(DTYP, "</a:t>
            </a:r>
            <a:r>
              <a:rPr lang="en-US" altLang="en-US" sz="1600" b="1" dirty="0">
                <a:latin typeface="Courier New" panose="02070309020205020404" pitchFamily="49" charset="0"/>
              </a:rPr>
              <a:t>stream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(INP,  "</a:t>
            </a:r>
            <a:r>
              <a:rPr lang="en-US" altLang="en-US" sz="1600" b="1" dirty="0">
                <a:latin typeface="Courier New" panose="02070309020205020404" pitchFamily="49" charset="0"/>
              </a:rPr>
              <a:t>@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demo.proto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getA</a:t>
            </a:r>
            <a:r>
              <a:rPr lang="en-US" altLang="en-US" sz="1600" b="1" dirty="0">
                <a:latin typeface="Courier New" panose="02070309020205020404" pitchFamily="49" charset="0"/>
              </a:rPr>
              <a:t> NC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(SCAN, "I/O </a:t>
            </a:r>
            <a:r>
              <a:rPr lang="en-US" altLang="en-US" sz="160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ao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, "current")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(DTYP, "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(OUT,  "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@stream-</a:t>
            </a:r>
            <a:r>
              <a:rPr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demo.proto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setCurrent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NC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(EGU,  "A")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(PREC, "2")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(DRVL, "0")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(DRVH, "60")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(LOPR, "0")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(HOPR, "60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A7EB-DBBA-BB46-BF5F-4DA80F5A6F55}"/>
              </a:ext>
            </a:extLst>
          </p:cNvPr>
          <p:cNvSpPr txBox="1"/>
          <p:nvPr/>
        </p:nvSpPr>
        <p:spPr>
          <a:xfrm>
            <a:off x="539827" y="784817"/>
            <a:ext cx="355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stream-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demo.db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CA039-6CE6-744C-A3F2-93B76B5AF1C0}"/>
              </a:ext>
            </a:extLst>
          </p:cNvPr>
          <p:cNvSpPr txBox="1"/>
          <p:nvPr/>
        </p:nvSpPr>
        <p:spPr>
          <a:xfrm>
            <a:off x="6324614" y="6242048"/>
            <a:ext cx="47500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See 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/examples/07_stream/</a:t>
            </a:r>
            <a:r>
              <a:rPr lang="en-US" dirty="0" err="1">
                <a:solidFill>
                  <a:srgbClr val="0070C0"/>
                </a:solidFill>
              </a:rPr>
              <a:t>demoApp</a:t>
            </a:r>
            <a:r>
              <a:rPr lang="en-US" dirty="0">
                <a:solidFill>
                  <a:srgbClr val="0070C0"/>
                </a:solidFill>
              </a:rPr>
              <a:t>/Db</a:t>
            </a:r>
          </a:p>
        </p:txBody>
      </p:sp>
    </p:spTree>
    <p:extLst>
      <p:ext uri="{BB962C8B-B14F-4D97-AF65-F5344CB8AC3E}">
        <p14:creationId xmlns:p14="http://schemas.microsoft.com/office/powerpoint/2010/main" val="111015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1031914" y="2399704"/>
            <a:ext cx="3936693" cy="347228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1297626"/>
            <a:ext cx="2740063" cy="1026933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508404"/>
            <a:ext cx="2306198" cy="1090669"/>
          </a:xfrm>
          <a:prstGeom prst="wedgeRoundRectCallout">
            <a:avLst>
              <a:gd name="adj1" fmla="val -83413"/>
              <a:gd name="adj2" fmla="val 5846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System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411B4-83C2-AAF4-8818-A009D0386D93}"/>
              </a:ext>
            </a:extLst>
          </p:cNvPr>
          <p:cNvSpPr txBox="1"/>
          <p:nvPr/>
        </p:nvSpPr>
        <p:spPr>
          <a:xfrm>
            <a:off x="6324614" y="6242048"/>
            <a:ext cx="46858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See 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/examples/07_stream/</a:t>
            </a:r>
            <a:r>
              <a:rPr lang="en-US" dirty="0" err="1">
                <a:solidFill>
                  <a:srgbClr val="0070C0"/>
                </a:solidFill>
              </a:rPr>
              <a:t>demoApp</a:t>
            </a:r>
            <a:r>
              <a:rPr lang="en-US" dirty="0">
                <a:solidFill>
                  <a:srgbClr val="0070C0"/>
                </a:solidFill>
              </a:rPr>
              <a:t>/Db</a:t>
            </a:r>
          </a:p>
        </p:txBody>
      </p:sp>
    </p:spTree>
    <p:extLst>
      <p:ext uri="{BB962C8B-B14F-4D97-AF65-F5344CB8AC3E}">
        <p14:creationId xmlns:p14="http://schemas.microsoft.com/office/powerpoint/2010/main" val="74472621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-template-16x9-180808" id="{46859515-30DE-EE46-ACDC-9B7B386D4F5A}" vid="{3FD8E080-9299-EA4A-9C9F-667EB315ED51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3156</Words>
  <Application>Microsoft Macintosh PowerPoint</Application>
  <PresentationFormat>Widescreen</PresentationFormat>
  <Paragraphs>374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 Black</vt:lpstr>
      <vt:lpstr>Century Gothic</vt:lpstr>
      <vt:lpstr>Courier New</vt:lpstr>
      <vt:lpstr>Symbol</vt:lpstr>
      <vt:lpstr>Wingdings</vt:lpstr>
      <vt:lpstr>ORNL</vt:lpstr>
      <vt:lpstr>EPICS  ’Stream’ Device Support</vt:lpstr>
      <vt:lpstr>What is a “streaming” device?</vt:lpstr>
      <vt:lpstr>Examples</vt:lpstr>
      <vt:lpstr>Pro/Cons</vt:lpstr>
      <vt:lpstr>EPICS StreamDevice Idea</vt:lpstr>
      <vt:lpstr>EPICS StreamDevice features</vt:lpstr>
      <vt:lpstr>Adding StreamDevice support to IOC</vt:lpstr>
      <vt:lpstr>EPICS Database</vt:lpstr>
      <vt:lpstr>Protocol File</vt:lpstr>
      <vt:lpstr>Protocol File</vt:lpstr>
      <vt:lpstr>Protocol File</vt:lpstr>
      <vt:lpstr>Protocol File</vt:lpstr>
      <vt:lpstr>Protocol File</vt:lpstr>
      <vt:lpstr>Protocol File</vt:lpstr>
      <vt:lpstr>Protocol File</vt:lpstr>
      <vt:lpstr>IOC Startup File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More to try</vt:lpstr>
      <vt:lpstr>More in StreamDevice Manual (online)</vt:lpstr>
      <vt:lpstr>Check asyn for connection details</vt:lpstr>
      <vt:lpstr>StreamDevice…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2018-08-06T13:28:20Z</dcterms:created>
  <dcterms:modified xsi:type="dcterms:W3CDTF">2026-06-19T13:37:33Z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